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76" r:id="rId5"/>
    <p:sldId id="277" r:id="rId6"/>
    <p:sldId id="261" r:id="rId7"/>
    <p:sldId id="262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0736" autoAdjust="0"/>
  </p:normalViewPr>
  <p:slideViewPr>
    <p:cSldViewPr>
      <p:cViewPr>
        <p:scale>
          <a:sx n="76" d="100"/>
          <a:sy n="76" d="100"/>
        </p:scale>
        <p:origin x="-523" y="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9F7F-2232-4DA5-A873-BA4FCB958F58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EA0C5-FF63-4525-971A-24BAFA445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A0C5-FF63-4525-971A-24BAFA445DD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A0C5-FF63-4525-971A-24BAFA445DD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8143932" cy="157163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Міністерство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освіти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науки </a:t>
            </a: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Херсонський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державний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університет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Кафедра </a:t>
            </a: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хімії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3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фармації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000504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ОСНОВИ МЕТОДИЧНОЇ ДІЯЛЬНОСТІ ВЧИТЕЛЯ  ХІМІЇ 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uk-UA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571480"/>
            <a:ext cx="69294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Освітньо-професійна </a:t>
            </a:r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програма“Середня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освіта (Хімія)”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85736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перший (бакалаврський)рівень вищої освіти за спеціальністю 014 Середня освіта (Хімія), 341  група,</a:t>
            </a:r>
          </a:p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 5 семестр, 2020 рік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071810"/>
            <a:ext cx="3500462" cy="3143272"/>
          </a:xfrm>
          <a:prstGeom prst="rect">
            <a:avLst/>
          </a:prstGeom>
        </p:spPr>
      </p:pic>
      <p:pic>
        <p:nvPicPr>
          <p:cNvPr id="7" name="Рисунок 6" descr="SP_A0341.jpg"/>
          <p:cNvPicPr>
            <a:picLocks noGrp="1" noChangeAspect="1"/>
          </p:cNvPicPr>
          <p:nvPr/>
        </p:nvPicPr>
        <p:blipFill>
          <a:blip r:embed="rId3" cstate="print"/>
          <a:srcRect l="12486" r="12486"/>
          <a:stretch>
            <a:fillRect/>
          </a:stretch>
        </p:blipFill>
        <p:spPr>
          <a:xfrm>
            <a:off x="928662" y="3143248"/>
            <a:ext cx="3357586" cy="3000396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071546"/>
            <a:ext cx="8358246" cy="485778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 будь-якому етапі історичного розвитку людства можна спостерігати прояв двох процесів. 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 Одним з них є пізнання навколишнього світу, а іншим – навчання підростаючого покоління.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14348" y="3571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Передмова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14686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G_0001"/>
          <p:cNvPicPr>
            <a:picLocks noChangeAspect="1" noChangeArrowheads="1"/>
          </p:cNvPicPr>
          <p:nvPr/>
        </p:nvPicPr>
        <p:blipFill>
          <a:blip r:embed="rId3" cstate="print"/>
          <a:srcRect l="4125" r="4125"/>
          <a:stretch>
            <a:fillRect/>
          </a:stretch>
        </p:blipFill>
        <p:spPr bwMode="auto">
          <a:xfrm>
            <a:off x="1142976" y="3214686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Завдання пізнання і завдання навчання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5"/>
            <a:ext cx="4038600" cy="1571635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Завдання пізнання полягає у відкритті нових фактів та законів розвитку об'єктивної дійсності (об'єктивного світу)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9"/>
            <a:ext cx="4038600" cy="20002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Завдання навчання полягає в забезпеченні людства знаннями і досвідом, яких досягло пізнання на кожному з етапів історичного розвитку суспільства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7EB414-7077-4863-8197-1E6200E83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831" y="3286124"/>
            <a:ext cx="3959484" cy="3000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173211-A196-499D-A005-B2E3F7D40D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929066"/>
            <a:ext cx="385765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28604"/>
            <a:ext cx="3448016" cy="450059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Передача,засвоєння і розвиток суспільного узагальненого досвіду  є вічною актуальною на кожному історичному відрізку часу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ділемою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людства, до розв'язання якої має відношення вчитель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5004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7715304" cy="714380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</a:rPr>
              <a:t>Основні завдання курсу</a:t>
            </a:r>
            <a:endParaRPr lang="uk-U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8429684" cy="489587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Курс </a:t>
            </a:r>
            <a:r>
              <a:rPr lang="ru-RU" sz="2400" b="1" i="1" dirty="0" err="1" smtClean="0"/>
              <a:t>спрямований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формування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здобувачів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освітньої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програми</a:t>
            </a:r>
            <a:r>
              <a:rPr lang="ru-RU" sz="2400" b="1" i="1" dirty="0" smtClean="0"/>
              <a:t> низки проблем,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складають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частину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методичної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діяльності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вчителя</a:t>
            </a:r>
            <a:r>
              <a:rPr lang="ru-RU" sz="2400" b="1" i="1" dirty="0" smtClean="0"/>
              <a:t>.  </a:t>
            </a:r>
            <a:r>
              <a:rPr lang="ru-RU" sz="2400" b="1" i="1" dirty="0" err="1" smtClean="0"/>
              <a:t>Серед</a:t>
            </a:r>
            <a:r>
              <a:rPr lang="ru-RU" sz="2400" b="1" i="1" dirty="0" smtClean="0"/>
              <a:t> них:</a:t>
            </a:r>
            <a:r>
              <a:rPr lang="ru-RU" sz="1800" b="1" i="1" dirty="0" smtClean="0"/>
              <a:t>  </a:t>
            </a:r>
          </a:p>
          <a:p>
            <a:pPr>
              <a:buFont typeface="Wingdings" pitchFamily="2" charset="2"/>
              <a:buChar char="v"/>
            </a:pPr>
            <a:endParaRPr lang="ru-RU" sz="1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як 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визначити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зміст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обєм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узагальненого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різних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видах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людської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досвіду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необхідно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передати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молодому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поколінню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 як базис для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розвитку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поглиблення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збагачення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сприяє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розвитку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суспільства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 в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цілому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яким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чином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забезпечити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засвоєння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цього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досвіду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яким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чином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забезпечити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індивідуальне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акумулювання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цього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досвіду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кожним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конкретним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індивідом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сприяти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цим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самим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розвитку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творчого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потенціалу</a:t>
            </a:r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3" descr="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15140" y="4572008"/>
            <a:ext cx="200026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20000"/>
          </a:bodyPr>
          <a:lstStyle/>
          <a:p>
            <a:endParaRPr lang="uk-UA" sz="2000" dirty="0" smtClean="0"/>
          </a:p>
          <a:p>
            <a:pPr algn="ctr">
              <a:buNone/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Під діяльністю вчителя слід розуміти не лише пояснення, розповідь, алгоритм виконання певного завдання. У процесі навчання вчитель одночасно виконує багато інших функцій:</a:t>
            </a:r>
          </a:p>
          <a:p>
            <a:endParaRPr lang="uk-UA" sz="2000" dirty="0" smtClean="0"/>
          </a:p>
          <a:p>
            <a:r>
              <a:rPr lang="uk-UA" sz="2000" dirty="0" smtClean="0"/>
              <a:t>навчає учнів, створюючи для всіх учасників цього процесу комфортне дидактичне середовище;</a:t>
            </a:r>
          </a:p>
          <a:p>
            <a:r>
              <a:rPr lang="uk-UA" sz="2000" dirty="0" smtClean="0"/>
              <a:t>забезпечує розвиток розумових  здібностей школярів, керуючись принципами навчання;</a:t>
            </a:r>
          </a:p>
          <a:p>
            <a:r>
              <a:rPr lang="uk-UA" sz="2000" dirty="0" smtClean="0"/>
              <a:t>відбирає зміст, методи і форми організації навчання, враховуючи при цьому психологічні закономірності засвоєння матеріалу,  а також керує діяльністю школярів (кібернетичний аспект);                                                                        </a:t>
            </a:r>
          </a:p>
          <a:p>
            <a:r>
              <a:rPr lang="uk-UA" sz="2000" dirty="0" smtClean="0"/>
              <a:t>приймає участь у вихованні  учнів, формуючи засобами свого предмету емоційно-оцінне ставлення людини до навколишньої дійсності і самого себе;</a:t>
            </a:r>
          </a:p>
          <a:p>
            <a:r>
              <a:rPr lang="uk-UA" sz="2000" dirty="0" smtClean="0"/>
              <a:t>формує досвід творчої діяльності як психологічну готовність школярів застосовувати знання у нестандартних ситуаціях тощо…….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uk-UA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496"/>
            <a:ext cx="7854696" cy="11430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Дякую за увагу</a:t>
            </a:r>
            <a:endParaRPr lang="uk-UA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EF19FC-91F6-4F66-8599-48B4ECD2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5592"/>
            <a:ext cx="4316914" cy="26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554</TotalTime>
  <Words>328</Words>
  <Application>Microsoft Office PowerPoint</Application>
  <PresentationFormat>Экран (4:3)</PresentationFormat>
  <Paragraphs>37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        Міністерство  освіти і науки України Херсонський державний університет Кафедра хімії та фармації</vt:lpstr>
      <vt:lpstr>    </vt:lpstr>
      <vt:lpstr>   </vt:lpstr>
      <vt:lpstr>Завдання пізнання і завдання навчання</vt:lpstr>
      <vt:lpstr>Передача,засвоєння і розвиток суспільного узагальненого досвіду  є вічною актуальною на кожному історичному відрізку часу ділемою людства, до розв'язання якої має відношення вчитель</vt:lpstr>
      <vt:lpstr>Основні завдання курсу</vt:lpstr>
      <vt:lpstr>Слайд 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НЕОРГАНІЧНІ КИСЛОТИ</dc:title>
  <dc:creator>ЛеО</dc:creator>
  <cp:lastModifiedBy>user</cp:lastModifiedBy>
  <cp:revision>69</cp:revision>
  <dcterms:created xsi:type="dcterms:W3CDTF">2009-09-14T13:27:29Z</dcterms:created>
  <dcterms:modified xsi:type="dcterms:W3CDTF">2020-07-10T17:41:52Z</dcterms:modified>
</cp:coreProperties>
</file>